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3A1E5B-D518-B94F-96F9-7BF3E3FD8673}" v="37" dt="2021-05-05T00:05:29.1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766"/>
    <p:restoredTop sz="94694"/>
  </p:normalViewPr>
  <p:slideViewPr>
    <p:cSldViewPr snapToGrid="0" snapToObjects="1">
      <p:cViewPr>
        <p:scale>
          <a:sx n="86" d="100"/>
          <a:sy n="86" d="100"/>
        </p:scale>
        <p:origin x="336"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CB5E5-40E8-DC4B-BD00-623CF76314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3D19CF-D589-CA4C-BB3A-D3DCEA111B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FF4630-A9E3-C744-9F02-EC25DCFD58C4}"/>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58830E57-2CB4-F546-84CC-E0C9356378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362C68-B5EE-9242-99F5-562A315FAD48}"/>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472687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23A3A-E64B-4F4B-B30A-42F322C8CC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281328-E20C-D641-9A78-675C88EFEC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42AB3D-A0E3-5B4D-842B-AD5AD90AF836}"/>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09C9CF11-2E9B-8141-8F71-8489E20F7C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4252E3-64E8-D84E-8CE3-5970953190E3}"/>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2623726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F27BB-F211-5A42-A344-647E606624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80F805-A1F8-3447-A4EE-A4D7BB356D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2348B5-7AAB-9346-BC09-2038B9ECA1FA}"/>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04133C20-9599-A647-A849-111FFC4EE4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E9CAA0-AC4C-374E-ABDF-213CB18230CB}"/>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347062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12E4D-BDA1-6B4C-86D5-09B7ACA478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E1DDFA-6895-704F-BCCE-80007D0E0A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D26E7-59C1-524B-A682-CFA55E038814}"/>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313A3F8B-8969-2445-814D-4FE5173AFC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18C5A-2819-FF47-A8A0-D17675353935}"/>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32151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5A135-A905-FF49-982E-9F4C12D02A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3F99EE4-C8FB-264B-BBBF-C70A060D1B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E2ECD4-93DA-9C4F-B1F6-8BD59987BE77}"/>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57086231-8CB6-2540-9C8A-B88D51489B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521AC-29A1-3A40-998E-B64F91436937}"/>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88431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54A92-6162-9B4F-8586-3CCDEE3C2B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D0B7C4-5800-414A-9DD4-1520176FFB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54683F-935B-A14B-A2C7-706C4924D58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29A966-E11C-1A4A-B271-E8B825DC1177}"/>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6" name="Footer Placeholder 5">
            <a:extLst>
              <a:ext uri="{FF2B5EF4-FFF2-40B4-BE49-F238E27FC236}">
                <a16:creationId xmlns:a16="http://schemas.microsoft.com/office/drawing/2014/main" id="{66484B0C-5A65-5E4F-9DDF-70E59DEA0B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FC7F92-447B-D147-827C-F2507678F9F9}"/>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2915243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E1EC0-D3A6-0B4D-9492-EFC13B6DDF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1E04D1-115C-4E45-BA8F-17638B4C13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EFBF52-C1F3-D246-B558-728634EDD4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D75B943-2A39-BF4C-9848-2CA400832C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6BB835-7A63-0644-B0C1-66347F3370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D992EB-24BA-B442-AA07-B56A192221EC}"/>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8" name="Footer Placeholder 7">
            <a:extLst>
              <a:ext uri="{FF2B5EF4-FFF2-40B4-BE49-F238E27FC236}">
                <a16:creationId xmlns:a16="http://schemas.microsoft.com/office/drawing/2014/main" id="{B36AE544-C98A-3C49-A285-771726FF22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20232A1-37F3-0D41-A9D1-8C00284F44D6}"/>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4283768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18416-9FF8-8E4F-80E0-C7A85341FA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9D3FEE-D6EF-0342-9692-9E5FEAC6E6AD}"/>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4" name="Footer Placeholder 3">
            <a:extLst>
              <a:ext uri="{FF2B5EF4-FFF2-40B4-BE49-F238E27FC236}">
                <a16:creationId xmlns:a16="http://schemas.microsoft.com/office/drawing/2014/main" id="{B96019E8-12FA-F940-96C1-0A55E8FC01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913684-34BC-0142-BE28-1318A5C97565}"/>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894098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223CD0-4C28-AA45-9362-3D1A82B8EB1E}"/>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3" name="Footer Placeholder 2">
            <a:extLst>
              <a:ext uri="{FF2B5EF4-FFF2-40B4-BE49-F238E27FC236}">
                <a16:creationId xmlns:a16="http://schemas.microsoft.com/office/drawing/2014/main" id="{6193E433-EE55-6D40-98B0-0FEAD8B353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49E23B-AF10-9543-ABBA-63FAE00B2A9F}"/>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1394366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E31AC-8DAC-A44A-98EB-64BF1F28B8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2DCE47-2A9D-5E43-90E4-5A12A0EB7B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9D53EB-9E6E-2446-A1A5-2C51D4AA11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D82097-C38F-244C-861B-7AA828AAD80C}"/>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6" name="Footer Placeholder 5">
            <a:extLst>
              <a:ext uri="{FF2B5EF4-FFF2-40B4-BE49-F238E27FC236}">
                <a16:creationId xmlns:a16="http://schemas.microsoft.com/office/drawing/2014/main" id="{92DE0652-B06B-144E-879B-5CECAD6FDD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E00F45-5C19-3640-9FAB-A13CE46B5AAD}"/>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4145591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DD855-29CA-BD46-ADE9-474088AC50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070345-0BEC-E140-BCE7-5DC4E9F133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914921-4C5D-DF45-8058-B50E21FF73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6EC073-A2FF-3148-B834-0E702BFD8ACC}"/>
              </a:ext>
            </a:extLst>
          </p:cNvPr>
          <p:cNvSpPr>
            <a:spLocks noGrp="1"/>
          </p:cNvSpPr>
          <p:nvPr>
            <p:ph type="dt" sz="half" idx="10"/>
          </p:nvPr>
        </p:nvSpPr>
        <p:spPr/>
        <p:txBody>
          <a:bodyPr/>
          <a:lstStyle/>
          <a:p>
            <a:fld id="{0927E8CE-D88C-3243-B1C1-A957EABF166A}" type="datetimeFigureOut">
              <a:rPr lang="en-US" smtClean="0"/>
              <a:t>5/4/21</a:t>
            </a:fld>
            <a:endParaRPr lang="en-US"/>
          </a:p>
        </p:txBody>
      </p:sp>
      <p:sp>
        <p:nvSpPr>
          <p:cNvPr id="6" name="Footer Placeholder 5">
            <a:extLst>
              <a:ext uri="{FF2B5EF4-FFF2-40B4-BE49-F238E27FC236}">
                <a16:creationId xmlns:a16="http://schemas.microsoft.com/office/drawing/2014/main" id="{13DCD72A-762D-C543-ADAC-D68BDAC3FF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39E026-39AA-0641-81FD-99D024C67591}"/>
              </a:ext>
            </a:extLst>
          </p:cNvPr>
          <p:cNvSpPr>
            <a:spLocks noGrp="1"/>
          </p:cNvSpPr>
          <p:nvPr>
            <p:ph type="sldNum" sz="quarter" idx="12"/>
          </p:nvPr>
        </p:nvSpPr>
        <p:spPr/>
        <p:txBody>
          <a:bodyPr/>
          <a:lstStyle/>
          <a:p>
            <a:fld id="{A6872D28-C8AF-1842-871B-D56FD6A0F7FD}" type="slidenum">
              <a:rPr lang="en-US" smtClean="0"/>
              <a:t>‹#›</a:t>
            </a:fld>
            <a:endParaRPr lang="en-US"/>
          </a:p>
        </p:txBody>
      </p:sp>
    </p:spTree>
    <p:extLst>
      <p:ext uri="{BB962C8B-B14F-4D97-AF65-F5344CB8AC3E}">
        <p14:creationId xmlns:p14="http://schemas.microsoft.com/office/powerpoint/2010/main" val="3343213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095BFF-2315-F549-8E97-CB5B0718AB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EEADAC-0FE8-C445-890E-72FABC94E2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EFA92-62E5-6F4D-83CE-BCC86AB398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27E8CE-D88C-3243-B1C1-A957EABF166A}" type="datetimeFigureOut">
              <a:rPr lang="en-US" smtClean="0"/>
              <a:t>5/4/21</a:t>
            </a:fld>
            <a:endParaRPr lang="en-US"/>
          </a:p>
        </p:txBody>
      </p:sp>
      <p:sp>
        <p:nvSpPr>
          <p:cNvPr id="5" name="Footer Placeholder 4">
            <a:extLst>
              <a:ext uri="{FF2B5EF4-FFF2-40B4-BE49-F238E27FC236}">
                <a16:creationId xmlns:a16="http://schemas.microsoft.com/office/drawing/2014/main" id="{9DBA9945-EDCE-924F-B1BB-E2CCA46C7A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9A8429-985F-904C-9630-9F02483BB3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872D28-C8AF-1842-871B-D56FD6A0F7FD}" type="slidenum">
              <a:rPr lang="en-US" smtClean="0"/>
              <a:t>‹#›</a:t>
            </a:fld>
            <a:endParaRPr lang="en-US"/>
          </a:p>
        </p:txBody>
      </p:sp>
    </p:spTree>
    <p:extLst>
      <p:ext uri="{BB962C8B-B14F-4D97-AF65-F5344CB8AC3E}">
        <p14:creationId xmlns:p14="http://schemas.microsoft.com/office/powerpoint/2010/main" val="10331782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A2A25-0367-644F-8005-AC73E9911964}"/>
              </a:ext>
            </a:extLst>
          </p:cNvPr>
          <p:cNvSpPr>
            <a:spLocks noGrp="1"/>
          </p:cNvSpPr>
          <p:nvPr>
            <p:ph type="ctrTitle"/>
          </p:nvPr>
        </p:nvSpPr>
        <p:spPr>
          <a:xfrm>
            <a:off x="1524000" y="406400"/>
            <a:ext cx="9144000" cy="2387600"/>
          </a:xfrm>
        </p:spPr>
        <p:txBody>
          <a:bodyPr/>
          <a:lstStyle/>
          <a:p>
            <a:r>
              <a:rPr lang="en-US" b="1" dirty="0"/>
              <a:t>World Cup Simulator</a:t>
            </a:r>
          </a:p>
        </p:txBody>
      </p:sp>
      <p:sp>
        <p:nvSpPr>
          <p:cNvPr id="3" name="Subtitle 2">
            <a:extLst>
              <a:ext uri="{FF2B5EF4-FFF2-40B4-BE49-F238E27FC236}">
                <a16:creationId xmlns:a16="http://schemas.microsoft.com/office/drawing/2014/main" id="{E13DD6F7-8C1F-F04C-BE54-F36AC1993EC3}"/>
              </a:ext>
            </a:extLst>
          </p:cNvPr>
          <p:cNvSpPr>
            <a:spLocks noGrp="1"/>
          </p:cNvSpPr>
          <p:nvPr>
            <p:ph type="subTitle" idx="1"/>
          </p:nvPr>
        </p:nvSpPr>
        <p:spPr>
          <a:xfrm>
            <a:off x="1524000" y="2794000"/>
            <a:ext cx="9144000" cy="1655762"/>
          </a:xfrm>
        </p:spPr>
        <p:txBody>
          <a:bodyPr/>
          <a:lstStyle/>
          <a:p>
            <a:r>
              <a:rPr lang="en-US" dirty="0"/>
              <a:t>Navigating the World Cup Simulator User Interface</a:t>
            </a:r>
          </a:p>
        </p:txBody>
      </p:sp>
    </p:spTree>
    <p:extLst>
      <p:ext uri="{BB962C8B-B14F-4D97-AF65-F5344CB8AC3E}">
        <p14:creationId xmlns:p14="http://schemas.microsoft.com/office/powerpoint/2010/main" val="33101670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7450E-3F35-934F-BD74-8AD2B1091897}"/>
              </a:ext>
            </a:extLst>
          </p:cNvPr>
          <p:cNvSpPr>
            <a:spLocks noGrp="1"/>
          </p:cNvSpPr>
          <p:nvPr>
            <p:ph type="title"/>
          </p:nvPr>
        </p:nvSpPr>
        <p:spPr/>
        <p:txBody>
          <a:bodyPr/>
          <a:lstStyle/>
          <a:p>
            <a:pPr algn="ctr"/>
            <a:r>
              <a:rPr lang="en-US" b="1" dirty="0"/>
              <a:t>Knockout Pane Continued</a:t>
            </a:r>
          </a:p>
        </p:txBody>
      </p:sp>
      <p:pic>
        <p:nvPicPr>
          <p:cNvPr id="5" name="Content Placeholder 4" descr="Diagram, schematic&#10;&#10;Description automatically generated">
            <a:extLst>
              <a:ext uri="{FF2B5EF4-FFF2-40B4-BE49-F238E27FC236}">
                <a16:creationId xmlns:a16="http://schemas.microsoft.com/office/drawing/2014/main" id="{D5D41884-5CA1-734D-92AB-9577ABDC5F6F}"/>
              </a:ext>
            </a:extLst>
          </p:cNvPr>
          <p:cNvPicPr>
            <a:picLocks noGrp="1" noChangeAspect="1"/>
          </p:cNvPicPr>
          <p:nvPr>
            <p:ph idx="1"/>
          </p:nvPr>
        </p:nvPicPr>
        <p:blipFill>
          <a:blip r:embed="rId2"/>
          <a:stretch>
            <a:fillRect/>
          </a:stretch>
        </p:blipFill>
        <p:spPr>
          <a:xfrm>
            <a:off x="5784195" y="1420865"/>
            <a:ext cx="6407805" cy="3847986"/>
          </a:xfrm>
        </p:spPr>
      </p:pic>
      <p:sp>
        <p:nvSpPr>
          <p:cNvPr id="6" name="TextBox 5">
            <a:extLst>
              <a:ext uri="{FF2B5EF4-FFF2-40B4-BE49-F238E27FC236}">
                <a16:creationId xmlns:a16="http://schemas.microsoft.com/office/drawing/2014/main" id="{168A50F9-3FE4-5D4C-9A94-BA8E23501F90}"/>
              </a:ext>
            </a:extLst>
          </p:cNvPr>
          <p:cNvSpPr txBox="1"/>
          <p:nvPr/>
        </p:nvSpPr>
        <p:spPr>
          <a:xfrm>
            <a:off x="1" y="1690688"/>
            <a:ext cx="4945996"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t>Teams that win a match will continue into the next round.</a:t>
            </a:r>
          </a:p>
          <a:p>
            <a:pPr marL="342900" indent="-342900">
              <a:buFont typeface="Arial" panose="020B0604020202020204" pitchFamily="34" charset="0"/>
              <a:buChar char="•"/>
            </a:pPr>
            <a:r>
              <a:rPr lang="en-US" sz="2000" dirty="0"/>
              <a:t>Teams that lose will no longer be in the tournament</a:t>
            </a:r>
          </a:p>
          <a:p>
            <a:pPr marL="342900" indent="-342900">
              <a:buFont typeface="Arial" panose="020B0604020202020204" pitchFamily="34" charset="0"/>
              <a:buChar char="•"/>
            </a:pPr>
            <a:r>
              <a:rPr lang="en-US" sz="2000" dirty="0"/>
              <a:t>There is a match for the third place</a:t>
            </a:r>
          </a:p>
          <a:p>
            <a:pPr marL="342900" indent="-342900">
              <a:buFont typeface="Arial" panose="020B0604020202020204" pitchFamily="34" charset="0"/>
              <a:buChar char="•"/>
            </a:pPr>
            <a:r>
              <a:rPr lang="en-US" sz="2000" dirty="0"/>
              <a:t>If you click on a team a pop displaying its games from that point during the tournament will appear</a:t>
            </a:r>
          </a:p>
        </p:txBody>
      </p:sp>
      <p:pic>
        <p:nvPicPr>
          <p:cNvPr id="8" name="Picture 7" descr="A picture containing application&#10;&#10;Description automatically generated">
            <a:extLst>
              <a:ext uri="{FF2B5EF4-FFF2-40B4-BE49-F238E27FC236}">
                <a16:creationId xmlns:a16="http://schemas.microsoft.com/office/drawing/2014/main" id="{1A285C39-331B-A746-A1A6-85DEEE0821DD}"/>
              </a:ext>
            </a:extLst>
          </p:cNvPr>
          <p:cNvPicPr>
            <a:picLocks noChangeAspect="1"/>
          </p:cNvPicPr>
          <p:nvPr/>
        </p:nvPicPr>
        <p:blipFill>
          <a:blip r:embed="rId3"/>
          <a:stretch>
            <a:fillRect/>
          </a:stretch>
        </p:blipFill>
        <p:spPr>
          <a:xfrm>
            <a:off x="3834046" y="3602456"/>
            <a:ext cx="2223901" cy="3332789"/>
          </a:xfrm>
          <a:prstGeom prst="rect">
            <a:avLst/>
          </a:prstGeom>
        </p:spPr>
      </p:pic>
      <p:cxnSp>
        <p:nvCxnSpPr>
          <p:cNvPr id="10" name="Elbow Connector 9">
            <a:extLst>
              <a:ext uri="{FF2B5EF4-FFF2-40B4-BE49-F238E27FC236}">
                <a16:creationId xmlns:a16="http://schemas.microsoft.com/office/drawing/2014/main" id="{E758C158-549E-1D47-952D-61072B362945}"/>
              </a:ext>
            </a:extLst>
          </p:cNvPr>
          <p:cNvCxnSpPr>
            <a:cxnSpLocks/>
          </p:cNvCxnSpPr>
          <p:nvPr/>
        </p:nvCxnSpPr>
        <p:spPr>
          <a:xfrm rot="10800000" flipV="1">
            <a:off x="5784197" y="2967962"/>
            <a:ext cx="2895109" cy="2803252"/>
          </a:xfrm>
          <a:prstGeom prst="bentConnector3">
            <a:avLst>
              <a:gd name="adj1" fmla="val 26182"/>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4809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EB16-EAAF-0B42-93ED-1C574FD2D929}"/>
              </a:ext>
            </a:extLst>
          </p:cNvPr>
          <p:cNvSpPr>
            <a:spLocks noGrp="1"/>
          </p:cNvSpPr>
          <p:nvPr>
            <p:ph type="title"/>
          </p:nvPr>
        </p:nvSpPr>
        <p:spPr>
          <a:xfrm>
            <a:off x="838200" y="114300"/>
            <a:ext cx="10515600" cy="1325563"/>
          </a:xfrm>
        </p:spPr>
        <p:txBody>
          <a:bodyPr/>
          <a:lstStyle/>
          <a:p>
            <a:pPr algn="ctr"/>
            <a:r>
              <a:rPr lang="en-US" b="1" dirty="0"/>
              <a:t>World Cup Backstory</a:t>
            </a:r>
          </a:p>
        </p:txBody>
      </p:sp>
      <p:sp>
        <p:nvSpPr>
          <p:cNvPr id="3" name="Content Placeholder 2">
            <a:extLst>
              <a:ext uri="{FF2B5EF4-FFF2-40B4-BE49-F238E27FC236}">
                <a16:creationId xmlns:a16="http://schemas.microsoft.com/office/drawing/2014/main" id="{5E573C8E-0FFB-7440-9ACD-A8493276E9B1}"/>
              </a:ext>
            </a:extLst>
          </p:cNvPr>
          <p:cNvSpPr>
            <a:spLocks noGrp="1"/>
          </p:cNvSpPr>
          <p:nvPr>
            <p:ph idx="1"/>
          </p:nvPr>
        </p:nvSpPr>
        <p:spPr>
          <a:xfrm>
            <a:off x="838200" y="1439862"/>
            <a:ext cx="10515600" cy="5132387"/>
          </a:xfrm>
        </p:spPr>
        <p:txBody>
          <a:bodyPr>
            <a:noAutofit/>
          </a:bodyPr>
          <a:lstStyle/>
          <a:p>
            <a:r>
              <a:rPr lang="en-US" sz="2000" dirty="0"/>
              <a:t>Since its first event in 1930, in Uruguay, it has since turned into a global phenomenon that enthralls football (soccer) fans every four years.</a:t>
            </a:r>
          </a:p>
          <a:p>
            <a:r>
              <a:rPr lang="en-US" sz="2000" dirty="0"/>
              <a:t>All the world’s 207 national teams are split up into six regions. Over a roughly two-year period, they compete in regional qualifying tournaments to earn one of the 32 spots at the World Cup. The host of the tournament receives an automatic spot, even if it does not have a particularly good team. </a:t>
            </a:r>
          </a:p>
          <a:p>
            <a:r>
              <a:rPr lang="en-US" sz="2000" dirty="0"/>
              <a:t>FIFA, football's (soccer) governing body, is made up of six semi-autonomous regional bodies that help govern their respective areas. These regional bodies administer the qualifying tournaments for the World Cup. FIFA gives regions with more and better national teams a greater number of spots. That is why the tournament has fewer teams from Asia or Africa than Europe.</a:t>
            </a:r>
          </a:p>
          <a:p>
            <a:r>
              <a:rPr lang="en-US" sz="2000" dirty="0"/>
              <a:t>The qualifying 32 teams are divided into eight groups of four — labeled Groups A through H — by a random, though seeded, draw. </a:t>
            </a:r>
          </a:p>
          <a:p>
            <a:r>
              <a:rPr lang="en-US" sz="2000" dirty="0"/>
              <a:t>Once the </a:t>
            </a:r>
            <a:r>
              <a:rPr lang="en-US" sz="2000" b="1" dirty="0"/>
              <a:t>group stage</a:t>
            </a:r>
            <a:r>
              <a:rPr lang="en-US" sz="2000" dirty="0"/>
              <a:t> begins, the teams compete in a round-robin format, where each country plays the other three in the group just once.  </a:t>
            </a:r>
            <a:r>
              <a:rPr lang="en-US" sz="2000" b="1" dirty="0"/>
              <a:t>A win is worth 3 points; a tie, 1 point; and a loss, 0. </a:t>
            </a:r>
            <a:endParaRPr lang="en-US" sz="2000" dirty="0"/>
          </a:p>
          <a:p>
            <a:r>
              <a:rPr lang="en-US" sz="2000" dirty="0"/>
              <a:t>The top two teams (highest point totals) at the end of those three games move on to the </a:t>
            </a:r>
            <a:r>
              <a:rPr lang="en-US" sz="2000" i="1" dirty="0"/>
              <a:t>knockout rounds</a:t>
            </a:r>
            <a:r>
              <a:rPr lang="en-US" sz="2000" dirty="0"/>
              <a:t>.</a:t>
            </a:r>
          </a:p>
        </p:txBody>
      </p:sp>
    </p:spTree>
    <p:extLst>
      <p:ext uri="{BB962C8B-B14F-4D97-AF65-F5344CB8AC3E}">
        <p14:creationId xmlns:p14="http://schemas.microsoft.com/office/powerpoint/2010/main" val="2478083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AEB16-EAAF-0B42-93ED-1C574FD2D929}"/>
              </a:ext>
            </a:extLst>
          </p:cNvPr>
          <p:cNvSpPr>
            <a:spLocks noGrp="1"/>
          </p:cNvSpPr>
          <p:nvPr>
            <p:ph type="title"/>
          </p:nvPr>
        </p:nvSpPr>
        <p:spPr>
          <a:xfrm>
            <a:off x="838200" y="114300"/>
            <a:ext cx="10515600" cy="1325563"/>
          </a:xfrm>
        </p:spPr>
        <p:txBody>
          <a:bodyPr/>
          <a:lstStyle/>
          <a:p>
            <a:pPr algn="ctr"/>
            <a:r>
              <a:rPr lang="en-US" b="1" dirty="0"/>
              <a:t>Backstory continued…</a:t>
            </a:r>
          </a:p>
        </p:txBody>
      </p:sp>
      <p:sp>
        <p:nvSpPr>
          <p:cNvPr id="3" name="Content Placeholder 2">
            <a:extLst>
              <a:ext uri="{FF2B5EF4-FFF2-40B4-BE49-F238E27FC236}">
                <a16:creationId xmlns:a16="http://schemas.microsoft.com/office/drawing/2014/main" id="{5E573C8E-0FFB-7440-9ACD-A8493276E9B1}"/>
              </a:ext>
            </a:extLst>
          </p:cNvPr>
          <p:cNvSpPr>
            <a:spLocks noGrp="1"/>
          </p:cNvSpPr>
          <p:nvPr>
            <p:ph idx="1"/>
          </p:nvPr>
        </p:nvSpPr>
        <p:spPr>
          <a:xfrm>
            <a:off x="838200" y="1439862"/>
            <a:ext cx="10515600" cy="5132387"/>
          </a:xfrm>
        </p:spPr>
        <p:txBody>
          <a:bodyPr>
            <a:noAutofit/>
          </a:bodyPr>
          <a:lstStyle/>
          <a:p>
            <a:r>
              <a:rPr lang="en-US" sz="2000" dirty="0"/>
              <a:t>In the group stage, a team could tie a game, or even lose, but still play on. However, in the </a:t>
            </a:r>
            <a:r>
              <a:rPr lang="en-US" sz="2000" i="1" dirty="0"/>
              <a:t>knockout rounds</a:t>
            </a:r>
            <a:r>
              <a:rPr lang="en-US" sz="2000" b="1" dirty="0"/>
              <a:t> </a:t>
            </a:r>
            <a:r>
              <a:rPr lang="en-US" sz="2000" dirty="0"/>
              <a:t>(games played after group stage), the losing team is eliminated from the entire tournament while the winner goes to the next round.</a:t>
            </a:r>
          </a:p>
          <a:p>
            <a:r>
              <a:rPr lang="en-US" sz="2000" dirty="0"/>
              <a:t>A football (soccer) game has two halves, each 45 minutes long, for a total of a 90-minutes game (plus “stoppage time” for injuries and substitutions, at the referees’ discretion). </a:t>
            </a:r>
          </a:p>
          <a:p>
            <a:r>
              <a:rPr lang="en-US" sz="2000" u="sng" dirty="0"/>
              <a:t>If the scores are tied at the end of the game, in the </a:t>
            </a:r>
            <a:r>
              <a:rPr lang="en-US" sz="2000" i="1" u="sng" dirty="0"/>
              <a:t>knockout rounds</a:t>
            </a:r>
            <a:r>
              <a:rPr lang="en-US" sz="2000" u="sng" dirty="0"/>
              <a:t>, game goes into a 30-minutes overtime (two 15 minutes games); if both sides remain tied after that, they go to penalty kicks.</a:t>
            </a:r>
            <a:endParaRPr lang="en-US" sz="2000" dirty="0"/>
          </a:p>
          <a:p>
            <a:r>
              <a:rPr lang="en-US" sz="2000" dirty="0"/>
              <a:t>The winning teams from </a:t>
            </a:r>
            <a:r>
              <a:rPr lang="en-US" sz="2000" b="1" dirty="0"/>
              <a:t>group stage</a:t>
            </a:r>
            <a:r>
              <a:rPr lang="en-US" sz="2000" dirty="0"/>
              <a:t> move on to </a:t>
            </a:r>
            <a:r>
              <a:rPr lang="en-US" sz="2000" b="1" dirty="0"/>
              <a:t>round of 16</a:t>
            </a:r>
            <a:r>
              <a:rPr lang="en-US" sz="2000" dirty="0"/>
              <a:t>, which then turns into a </a:t>
            </a:r>
            <a:r>
              <a:rPr lang="en-US" sz="2000" b="1" dirty="0"/>
              <a:t>quarterfinal</a:t>
            </a:r>
            <a:r>
              <a:rPr lang="en-US" sz="2000" dirty="0"/>
              <a:t>, which leads to </a:t>
            </a:r>
            <a:r>
              <a:rPr lang="en-US" sz="2000" b="1" dirty="0"/>
              <a:t>semifinal</a:t>
            </a:r>
            <a:r>
              <a:rPr lang="en-US" sz="2000" dirty="0"/>
              <a:t>, and ultimately leading to the biggest game: </a:t>
            </a:r>
            <a:r>
              <a:rPr lang="en-US" sz="2000" b="1" dirty="0"/>
              <a:t>The World Cup final</a:t>
            </a:r>
            <a:r>
              <a:rPr lang="en-US" sz="2000" dirty="0"/>
              <a:t>. </a:t>
            </a:r>
          </a:p>
          <a:p>
            <a:r>
              <a:rPr lang="en-US" sz="2000" dirty="0"/>
              <a:t>The losers of the two semifinal games play each other before the final to determine who comes in third place. </a:t>
            </a:r>
          </a:p>
        </p:txBody>
      </p:sp>
    </p:spTree>
    <p:extLst>
      <p:ext uri="{BB962C8B-B14F-4D97-AF65-F5344CB8AC3E}">
        <p14:creationId xmlns:p14="http://schemas.microsoft.com/office/powerpoint/2010/main" val="192172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C20D7-37C1-DB4F-90BB-2A23BDD4D548}"/>
              </a:ext>
            </a:extLst>
          </p:cNvPr>
          <p:cNvSpPr>
            <a:spLocks noGrp="1"/>
          </p:cNvSpPr>
          <p:nvPr>
            <p:ph type="title"/>
          </p:nvPr>
        </p:nvSpPr>
        <p:spPr/>
        <p:txBody>
          <a:bodyPr/>
          <a:lstStyle/>
          <a:p>
            <a:pPr algn="ctr"/>
            <a:r>
              <a:rPr lang="en-US" b="1" dirty="0"/>
              <a:t>Starting the Simulator</a:t>
            </a:r>
          </a:p>
        </p:txBody>
      </p:sp>
      <p:pic>
        <p:nvPicPr>
          <p:cNvPr id="12" name="Content Placeholder 11" descr="Graphical user interface, text, application, chat or text message&#10;&#10;Description automatically generated">
            <a:extLst>
              <a:ext uri="{FF2B5EF4-FFF2-40B4-BE49-F238E27FC236}">
                <a16:creationId xmlns:a16="http://schemas.microsoft.com/office/drawing/2014/main" id="{95FC443B-5A5C-D745-AE7D-EE1BF9395925}"/>
              </a:ext>
            </a:extLst>
          </p:cNvPr>
          <p:cNvPicPr>
            <a:picLocks noGrp="1" noChangeAspect="1"/>
          </p:cNvPicPr>
          <p:nvPr>
            <p:ph idx="1"/>
          </p:nvPr>
        </p:nvPicPr>
        <p:blipFill>
          <a:blip r:embed="rId2"/>
          <a:stretch>
            <a:fillRect/>
          </a:stretch>
        </p:blipFill>
        <p:spPr>
          <a:xfrm>
            <a:off x="7663752" y="1681163"/>
            <a:ext cx="4178300" cy="889000"/>
          </a:xfrm>
        </p:spPr>
      </p:pic>
      <p:sp>
        <p:nvSpPr>
          <p:cNvPr id="13" name="TextBox 12">
            <a:extLst>
              <a:ext uri="{FF2B5EF4-FFF2-40B4-BE49-F238E27FC236}">
                <a16:creationId xmlns:a16="http://schemas.microsoft.com/office/drawing/2014/main" id="{0C938F29-B0F8-D04A-A97B-F25394E433CB}"/>
              </a:ext>
            </a:extLst>
          </p:cNvPr>
          <p:cNvSpPr txBox="1"/>
          <p:nvPr/>
        </p:nvSpPr>
        <p:spPr>
          <a:xfrm>
            <a:off x="349948" y="1690688"/>
            <a:ext cx="7208140"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Upon hitting the “</a:t>
            </a:r>
            <a:r>
              <a:rPr lang="en-US" sz="2000" b="1" dirty="0"/>
              <a:t>Start</a:t>
            </a:r>
            <a:r>
              <a:rPr lang="en-US" sz="2000" dirty="0"/>
              <a:t>” button you will see two buttons in the top left corner of the application along with three different tabs to chose form</a:t>
            </a:r>
          </a:p>
          <a:p>
            <a:pPr marL="285750" indent="-285750">
              <a:buFont typeface="Arial" panose="020B0604020202020204" pitchFamily="34" charset="0"/>
              <a:buChar char="•"/>
            </a:pPr>
            <a:r>
              <a:rPr lang="en-US" sz="2000" dirty="0"/>
              <a:t>The “</a:t>
            </a:r>
            <a:r>
              <a:rPr lang="en-US" sz="2000" b="1" dirty="0">
                <a:solidFill>
                  <a:srgbClr val="FF0000"/>
                </a:solidFill>
              </a:rPr>
              <a:t>Help</a:t>
            </a:r>
            <a:r>
              <a:rPr lang="en-US" sz="2000" dirty="0"/>
              <a:t>” button displays a window briefly explaining how to navigate the application</a:t>
            </a:r>
          </a:p>
          <a:p>
            <a:pPr marL="285750" indent="-285750">
              <a:buFont typeface="Arial" panose="020B0604020202020204" pitchFamily="34" charset="0"/>
              <a:buChar char="•"/>
            </a:pPr>
            <a:r>
              <a:rPr lang="en-US" sz="2000" dirty="0"/>
              <a:t>The “</a:t>
            </a:r>
            <a:r>
              <a:rPr lang="en-US" sz="2000" b="1" dirty="0">
                <a:solidFill>
                  <a:srgbClr val="002060"/>
                </a:solidFill>
              </a:rPr>
              <a:t>Reset</a:t>
            </a:r>
            <a:r>
              <a:rPr lang="en-US" sz="2000" dirty="0"/>
              <a:t>” button will restart simulation and go back to the “</a:t>
            </a:r>
            <a:r>
              <a:rPr lang="en-US" sz="2000" b="1" dirty="0"/>
              <a:t>Teams</a:t>
            </a:r>
            <a:r>
              <a:rPr lang="en-US" sz="2000" dirty="0"/>
              <a:t>” tab no matter where you were previously</a:t>
            </a:r>
          </a:p>
          <a:p>
            <a:pPr marL="285750" indent="-285750">
              <a:buFont typeface="Arial" panose="020B0604020202020204" pitchFamily="34" charset="0"/>
              <a:buChar char="•"/>
            </a:pPr>
            <a:r>
              <a:rPr lang="en-US" sz="2000" dirty="0"/>
              <a:t>The “</a:t>
            </a:r>
            <a:r>
              <a:rPr lang="en-US" sz="2000" b="1" dirty="0"/>
              <a:t>Teams</a:t>
            </a:r>
            <a:r>
              <a:rPr lang="en-US" sz="2000" dirty="0"/>
              <a:t>” tab displays information about all the national teams</a:t>
            </a:r>
          </a:p>
          <a:p>
            <a:pPr marL="285750" indent="-285750">
              <a:buFont typeface="Arial" panose="020B0604020202020204" pitchFamily="34" charset="0"/>
              <a:buChar char="•"/>
            </a:pPr>
            <a:r>
              <a:rPr lang="en-US" sz="2000" dirty="0"/>
              <a:t>The “</a:t>
            </a:r>
            <a:r>
              <a:rPr lang="en-US" sz="2000" b="1" dirty="0"/>
              <a:t>Group Stage</a:t>
            </a:r>
            <a:r>
              <a:rPr lang="en-US" sz="2000" dirty="0"/>
              <a:t>” tab displays information about the groups stage in the World Cup</a:t>
            </a:r>
          </a:p>
          <a:p>
            <a:pPr marL="285750" indent="-285750">
              <a:buFont typeface="Arial" panose="020B0604020202020204" pitchFamily="34" charset="0"/>
              <a:buChar char="•"/>
            </a:pPr>
            <a:r>
              <a:rPr lang="en-US" sz="2000" dirty="0"/>
              <a:t>The “</a:t>
            </a:r>
            <a:r>
              <a:rPr lang="en-US" sz="2000" b="1" dirty="0"/>
              <a:t>Knockout Stage</a:t>
            </a:r>
            <a:r>
              <a:rPr lang="en-US" sz="2000" dirty="0"/>
              <a:t>” displays information about the knockout stage in the World Cup </a:t>
            </a:r>
          </a:p>
        </p:txBody>
      </p:sp>
      <p:cxnSp>
        <p:nvCxnSpPr>
          <p:cNvPr id="24" name="Elbow Connector 23">
            <a:extLst>
              <a:ext uri="{FF2B5EF4-FFF2-40B4-BE49-F238E27FC236}">
                <a16:creationId xmlns:a16="http://schemas.microsoft.com/office/drawing/2014/main" id="{C3CE7C41-AFAB-184F-95A3-6E68B000D8DA}"/>
              </a:ext>
            </a:extLst>
          </p:cNvPr>
          <p:cNvCxnSpPr>
            <a:cxnSpLocks/>
          </p:cNvCxnSpPr>
          <p:nvPr/>
        </p:nvCxnSpPr>
        <p:spPr>
          <a:xfrm>
            <a:off x="8249430" y="2125663"/>
            <a:ext cx="1935430" cy="1522209"/>
          </a:xfrm>
          <a:prstGeom prst="bentConnector3">
            <a:avLst>
              <a:gd name="adj1" fmla="val 99758"/>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6" name="Picture 35" descr="Graphical user interface, text, application, chat or text message&#10;&#10;Description automatically generated">
            <a:extLst>
              <a:ext uri="{FF2B5EF4-FFF2-40B4-BE49-F238E27FC236}">
                <a16:creationId xmlns:a16="http://schemas.microsoft.com/office/drawing/2014/main" id="{02A45F5E-0C19-A64E-9195-716620603694}"/>
              </a:ext>
            </a:extLst>
          </p:cNvPr>
          <p:cNvPicPr>
            <a:picLocks noChangeAspect="1"/>
          </p:cNvPicPr>
          <p:nvPr/>
        </p:nvPicPr>
        <p:blipFill>
          <a:blip r:embed="rId3"/>
          <a:stretch>
            <a:fillRect/>
          </a:stretch>
        </p:blipFill>
        <p:spPr>
          <a:xfrm>
            <a:off x="8249430" y="3429000"/>
            <a:ext cx="3687023" cy="2339975"/>
          </a:xfrm>
          <a:prstGeom prst="rect">
            <a:avLst/>
          </a:prstGeom>
        </p:spPr>
      </p:pic>
    </p:spTree>
    <p:extLst>
      <p:ext uri="{BB962C8B-B14F-4D97-AF65-F5344CB8AC3E}">
        <p14:creationId xmlns:p14="http://schemas.microsoft.com/office/powerpoint/2010/main" val="1706149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944B9-362A-4845-856B-345D21C6100E}"/>
              </a:ext>
            </a:extLst>
          </p:cNvPr>
          <p:cNvSpPr>
            <a:spLocks noGrp="1"/>
          </p:cNvSpPr>
          <p:nvPr>
            <p:ph type="title"/>
          </p:nvPr>
        </p:nvSpPr>
        <p:spPr>
          <a:xfrm>
            <a:off x="838200" y="376151"/>
            <a:ext cx="10515600" cy="1325563"/>
          </a:xfrm>
        </p:spPr>
        <p:txBody>
          <a:bodyPr/>
          <a:lstStyle/>
          <a:p>
            <a:pPr algn="ctr"/>
            <a:r>
              <a:rPr lang="en-US" b="1" dirty="0"/>
              <a:t>Teams Tab</a:t>
            </a:r>
          </a:p>
        </p:txBody>
      </p:sp>
      <p:pic>
        <p:nvPicPr>
          <p:cNvPr id="5" name="Content Placeholder 4" descr="Graphical user interface, application, table&#10;&#10;Description automatically generated">
            <a:extLst>
              <a:ext uri="{FF2B5EF4-FFF2-40B4-BE49-F238E27FC236}">
                <a16:creationId xmlns:a16="http://schemas.microsoft.com/office/drawing/2014/main" id="{0E10479F-B689-F549-84DC-334F0B3CF074}"/>
              </a:ext>
            </a:extLst>
          </p:cNvPr>
          <p:cNvPicPr>
            <a:picLocks noGrp="1" noChangeAspect="1"/>
          </p:cNvPicPr>
          <p:nvPr>
            <p:ph idx="1"/>
          </p:nvPr>
        </p:nvPicPr>
        <p:blipFill>
          <a:blip r:embed="rId2"/>
          <a:stretch>
            <a:fillRect/>
          </a:stretch>
        </p:blipFill>
        <p:spPr>
          <a:xfrm>
            <a:off x="5772150" y="2023354"/>
            <a:ext cx="6419850" cy="3855219"/>
          </a:xfrm>
        </p:spPr>
      </p:pic>
      <p:sp>
        <p:nvSpPr>
          <p:cNvPr id="6" name="TextBox 5">
            <a:extLst>
              <a:ext uri="{FF2B5EF4-FFF2-40B4-BE49-F238E27FC236}">
                <a16:creationId xmlns:a16="http://schemas.microsoft.com/office/drawing/2014/main" id="{88D9178F-E989-054A-AD7F-80D5F9EF8451}"/>
              </a:ext>
            </a:extLst>
          </p:cNvPr>
          <p:cNvSpPr txBox="1"/>
          <p:nvPr/>
        </p:nvSpPr>
        <p:spPr>
          <a:xfrm>
            <a:off x="0" y="1536174"/>
            <a:ext cx="5772150"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t>All teams are represented as rows inside a table.</a:t>
            </a:r>
          </a:p>
          <a:p>
            <a:pPr marL="285750" indent="-285750">
              <a:buFont typeface="Arial" panose="020B0604020202020204" pitchFamily="34" charset="0"/>
              <a:buChar char="•"/>
            </a:pPr>
            <a:r>
              <a:rPr lang="en-US" sz="2000" dirty="0"/>
              <a:t>There are columns that display a team’s name, rank, total points, country code, and confederation</a:t>
            </a:r>
          </a:p>
          <a:p>
            <a:pPr marL="285750" indent="-285750">
              <a:buFont typeface="Arial" panose="020B0604020202020204" pitchFamily="34" charset="0"/>
              <a:buChar char="•"/>
            </a:pPr>
            <a:r>
              <a:rPr lang="en-US" sz="2000" dirty="0"/>
              <a:t>There’s a button bar at the top. </a:t>
            </a:r>
          </a:p>
          <a:p>
            <a:pPr marL="742950" lvl="1" indent="-285750">
              <a:buFont typeface="Arial" panose="020B0604020202020204" pitchFamily="34" charset="0"/>
              <a:buChar char="•"/>
            </a:pPr>
            <a:r>
              <a:rPr lang="en-US" sz="2000" dirty="0"/>
              <a:t>If you click on a confederation the table will only display teams from that specific confederation. </a:t>
            </a:r>
          </a:p>
          <a:p>
            <a:pPr marL="742950" lvl="1" indent="-285750">
              <a:buFont typeface="Arial" panose="020B0604020202020204" pitchFamily="34" charset="0"/>
              <a:buChar char="•"/>
            </a:pPr>
            <a:r>
              <a:rPr lang="en-US" sz="2000" dirty="0"/>
              <a:t>If you hover a confederation instead of clicking, you’ll see more information such what regions it consists of, how many teams it has, and how many spots it has in the World Cup. </a:t>
            </a:r>
          </a:p>
        </p:txBody>
      </p:sp>
      <p:pic>
        <p:nvPicPr>
          <p:cNvPr id="8" name="Picture 7" descr="A picture containing text, outdoor, sign, orange&#10;&#10;Description automatically generated">
            <a:extLst>
              <a:ext uri="{FF2B5EF4-FFF2-40B4-BE49-F238E27FC236}">
                <a16:creationId xmlns:a16="http://schemas.microsoft.com/office/drawing/2014/main" id="{E61A9AFC-9296-4246-B178-8FEBE45D1114}"/>
              </a:ext>
            </a:extLst>
          </p:cNvPr>
          <p:cNvPicPr>
            <a:picLocks noChangeAspect="1"/>
          </p:cNvPicPr>
          <p:nvPr/>
        </p:nvPicPr>
        <p:blipFill>
          <a:blip r:embed="rId3"/>
          <a:stretch>
            <a:fillRect/>
          </a:stretch>
        </p:blipFill>
        <p:spPr>
          <a:xfrm>
            <a:off x="3144366" y="5032461"/>
            <a:ext cx="2627784" cy="1460414"/>
          </a:xfrm>
          <a:prstGeom prst="rect">
            <a:avLst/>
          </a:prstGeom>
        </p:spPr>
      </p:pic>
      <p:pic>
        <p:nvPicPr>
          <p:cNvPr id="10" name="Picture 9">
            <a:extLst>
              <a:ext uri="{FF2B5EF4-FFF2-40B4-BE49-F238E27FC236}">
                <a16:creationId xmlns:a16="http://schemas.microsoft.com/office/drawing/2014/main" id="{45921B9A-F0CB-F449-BEE5-A35BFFD07509}"/>
              </a:ext>
            </a:extLst>
          </p:cNvPr>
          <p:cNvPicPr>
            <a:picLocks noChangeAspect="1"/>
          </p:cNvPicPr>
          <p:nvPr/>
        </p:nvPicPr>
        <p:blipFill>
          <a:blip r:embed="rId4"/>
          <a:stretch>
            <a:fillRect/>
          </a:stretch>
        </p:blipFill>
        <p:spPr>
          <a:xfrm>
            <a:off x="5772150" y="1672364"/>
            <a:ext cx="6275388" cy="277598"/>
          </a:xfrm>
          <a:prstGeom prst="rect">
            <a:avLst/>
          </a:prstGeom>
        </p:spPr>
      </p:pic>
      <p:cxnSp>
        <p:nvCxnSpPr>
          <p:cNvPr id="12" name="Straight Arrow Connector 11">
            <a:extLst>
              <a:ext uri="{FF2B5EF4-FFF2-40B4-BE49-F238E27FC236}">
                <a16:creationId xmlns:a16="http://schemas.microsoft.com/office/drawing/2014/main" id="{9A96016A-8327-C34C-97FF-E9BC6C8F6E67}"/>
              </a:ext>
            </a:extLst>
          </p:cNvPr>
          <p:cNvCxnSpPr>
            <a:cxnSpLocks/>
          </p:cNvCxnSpPr>
          <p:nvPr/>
        </p:nvCxnSpPr>
        <p:spPr>
          <a:xfrm flipV="1">
            <a:off x="8982075" y="1949962"/>
            <a:ext cx="0" cy="621788"/>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1A64C486-E309-E04E-BA20-82AB12A6E99C}"/>
              </a:ext>
            </a:extLst>
          </p:cNvPr>
          <p:cNvCxnSpPr>
            <a:cxnSpLocks/>
          </p:cNvCxnSpPr>
          <p:nvPr/>
        </p:nvCxnSpPr>
        <p:spPr>
          <a:xfrm rot="5400000">
            <a:off x="5134536" y="3697906"/>
            <a:ext cx="2818281" cy="1543048"/>
          </a:xfrm>
          <a:prstGeom prst="bentConnector3">
            <a:avLst>
              <a:gd name="adj1" fmla="val 99976"/>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102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7BCFC-873F-6744-AE65-A8B9601064CD}"/>
              </a:ext>
            </a:extLst>
          </p:cNvPr>
          <p:cNvSpPr>
            <a:spLocks noGrp="1"/>
          </p:cNvSpPr>
          <p:nvPr>
            <p:ph type="title"/>
          </p:nvPr>
        </p:nvSpPr>
        <p:spPr/>
        <p:txBody>
          <a:bodyPr/>
          <a:lstStyle/>
          <a:p>
            <a:pPr algn="ctr"/>
            <a:r>
              <a:rPr lang="en-US" b="1" dirty="0"/>
              <a:t>Teams Tab Continued</a:t>
            </a:r>
          </a:p>
        </p:txBody>
      </p:sp>
      <p:sp>
        <p:nvSpPr>
          <p:cNvPr id="7" name="TextBox 6">
            <a:extLst>
              <a:ext uri="{FF2B5EF4-FFF2-40B4-BE49-F238E27FC236}">
                <a16:creationId xmlns:a16="http://schemas.microsoft.com/office/drawing/2014/main" id="{B5BE5925-C3AD-4C4E-9E9E-877352ACAAD7}"/>
              </a:ext>
            </a:extLst>
          </p:cNvPr>
          <p:cNvSpPr txBox="1"/>
          <p:nvPr/>
        </p:nvSpPr>
        <p:spPr>
          <a:xfrm>
            <a:off x="423862" y="1885950"/>
            <a:ext cx="4167252" cy="4678204"/>
          </a:xfrm>
          <a:prstGeom prst="rect">
            <a:avLst/>
          </a:prstGeom>
          <a:noFill/>
        </p:spPr>
        <p:txBody>
          <a:bodyPr wrap="square" rtlCol="0">
            <a:spAutoFit/>
          </a:bodyPr>
          <a:lstStyle/>
          <a:p>
            <a:pPr marL="285750" indent="-285750">
              <a:buFont typeface="Arial" panose="020B0604020202020204" pitchFamily="34" charset="0"/>
              <a:buChar char="•"/>
            </a:pPr>
            <a:r>
              <a:rPr lang="en-US" sz="2000" dirty="0"/>
              <a:t>If you would like to find a specific team you can use the “Search” button to find it.</a:t>
            </a:r>
          </a:p>
          <a:p>
            <a:pPr marL="742950" lvl="1" indent="-285750">
              <a:buFont typeface="Arial" panose="020B0604020202020204" pitchFamily="34" charset="0"/>
              <a:buChar char="•"/>
            </a:pPr>
            <a:r>
              <a:rPr lang="en-US" sz="2000" dirty="0"/>
              <a:t>Simply type something in the search box and hit “Search”</a:t>
            </a:r>
          </a:p>
          <a:p>
            <a:pPr marL="742950" lvl="1" indent="-285750">
              <a:buFont typeface="Arial" panose="020B0604020202020204" pitchFamily="34" charset="0"/>
              <a:buChar char="•"/>
            </a:pPr>
            <a:r>
              <a:rPr lang="en-US" sz="2000" dirty="0"/>
              <a:t>If no team or country code matches the search you will see no results. </a:t>
            </a:r>
          </a:p>
          <a:p>
            <a:pPr marL="285750" indent="-285750">
              <a:buFont typeface="Arial" panose="020B0604020202020204" pitchFamily="34" charset="0"/>
              <a:buChar char="•"/>
            </a:pPr>
            <a:r>
              <a:rPr lang="en-US" sz="2000" dirty="0"/>
              <a:t>Teams that have qualified for the World Cup will be highlighted yellow</a:t>
            </a:r>
          </a:p>
          <a:p>
            <a:pPr marL="285750" indent="-285750">
              <a:buFont typeface="Arial" panose="020B0604020202020204" pitchFamily="34" charset="0"/>
              <a:buChar char="•"/>
            </a:pPr>
            <a:r>
              <a:rPr lang="en-US" sz="2000" dirty="0"/>
              <a:t>Teams that have not  qualified for the World Cup will not be highlighted</a:t>
            </a:r>
          </a:p>
          <a:p>
            <a:pPr marL="285750" indent="-285750">
              <a:buFont typeface="Arial" panose="020B0604020202020204" pitchFamily="34" charset="0"/>
              <a:buChar char="•"/>
            </a:pPr>
            <a:endParaRPr lang="en-US" dirty="0"/>
          </a:p>
        </p:txBody>
      </p:sp>
      <p:pic>
        <p:nvPicPr>
          <p:cNvPr id="15" name="Content Placeholder 14" descr="Graphical user interface, application, table, Excel&#10;&#10;Description automatically generated">
            <a:extLst>
              <a:ext uri="{FF2B5EF4-FFF2-40B4-BE49-F238E27FC236}">
                <a16:creationId xmlns:a16="http://schemas.microsoft.com/office/drawing/2014/main" id="{3A81940D-C5A7-C748-928B-0FFB0267F2DF}"/>
              </a:ext>
            </a:extLst>
          </p:cNvPr>
          <p:cNvPicPr>
            <a:picLocks noGrp="1" noChangeAspect="1"/>
          </p:cNvPicPr>
          <p:nvPr>
            <p:ph idx="1"/>
          </p:nvPr>
        </p:nvPicPr>
        <p:blipFill>
          <a:blip r:embed="rId2"/>
          <a:stretch>
            <a:fillRect/>
          </a:stretch>
        </p:blipFill>
        <p:spPr>
          <a:xfrm>
            <a:off x="4716136" y="2300288"/>
            <a:ext cx="7246004" cy="4351338"/>
          </a:xfrm>
        </p:spPr>
      </p:pic>
      <p:pic>
        <p:nvPicPr>
          <p:cNvPr id="17" name="Picture 16" descr="A picture containing table&#10;&#10;Description automatically generated">
            <a:extLst>
              <a:ext uri="{FF2B5EF4-FFF2-40B4-BE49-F238E27FC236}">
                <a16:creationId xmlns:a16="http://schemas.microsoft.com/office/drawing/2014/main" id="{CF07071D-D1AB-9A42-A07F-ACA5D20A48D0}"/>
              </a:ext>
            </a:extLst>
          </p:cNvPr>
          <p:cNvPicPr>
            <a:picLocks noChangeAspect="1"/>
          </p:cNvPicPr>
          <p:nvPr/>
        </p:nvPicPr>
        <p:blipFill>
          <a:blip r:embed="rId3"/>
          <a:stretch>
            <a:fillRect/>
          </a:stretch>
        </p:blipFill>
        <p:spPr>
          <a:xfrm>
            <a:off x="7853363" y="1766888"/>
            <a:ext cx="2514600" cy="457200"/>
          </a:xfrm>
          <a:prstGeom prst="rect">
            <a:avLst/>
          </a:prstGeom>
        </p:spPr>
      </p:pic>
      <p:cxnSp>
        <p:nvCxnSpPr>
          <p:cNvPr id="19" name="Straight Arrow Connector 18">
            <a:extLst>
              <a:ext uri="{FF2B5EF4-FFF2-40B4-BE49-F238E27FC236}">
                <a16:creationId xmlns:a16="http://schemas.microsoft.com/office/drawing/2014/main" id="{D035FD26-2BAB-F34D-8907-678BB2FB187F}"/>
              </a:ext>
            </a:extLst>
          </p:cNvPr>
          <p:cNvCxnSpPr>
            <a:cxnSpLocks/>
            <a:endCxn id="17" idx="2"/>
          </p:cNvCxnSpPr>
          <p:nvPr/>
        </p:nvCxnSpPr>
        <p:spPr>
          <a:xfrm flipH="1" flipV="1">
            <a:off x="9110663" y="2224088"/>
            <a:ext cx="4762" cy="676276"/>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1334962A-3AB8-134F-B7EE-37C4CD45E2D4}"/>
              </a:ext>
            </a:extLst>
          </p:cNvPr>
          <p:cNvSpPr/>
          <p:nvPr/>
        </p:nvSpPr>
        <p:spPr>
          <a:xfrm>
            <a:off x="7853363" y="1766888"/>
            <a:ext cx="2514600" cy="4572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45388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44CAE-971D-584E-B158-4511293A88FF}"/>
              </a:ext>
            </a:extLst>
          </p:cNvPr>
          <p:cNvSpPr>
            <a:spLocks noGrp="1"/>
          </p:cNvSpPr>
          <p:nvPr>
            <p:ph type="title"/>
          </p:nvPr>
        </p:nvSpPr>
        <p:spPr/>
        <p:txBody>
          <a:bodyPr/>
          <a:lstStyle/>
          <a:p>
            <a:pPr algn="ctr"/>
            <a:r>
              <a:rPr lang="en-US" b="1" dirty="0"/>
              <a:t>Groups Tab</a:t>
            </a:r>
          </a:p>
        </p:txBody>
      </p:sp>
      <p:pic>
        <p:nvPicPr>
          <p:cNvPr id="5" name="Content Placeholder 4" descr="Calendar&#10;&#10;Description automatically generated">
            <a:extLst>
              <a:ext uri="{FF2B5EF4-FFF2-40B4-BE49-F238E27FC236}">
                <a16:creationId xmlns:a16="http://schemas.microsoft.com/office/drawing/2014/main" id="{42F90F91-3637-BE49-A29A-FAEC96374386}"/>
              </a:ext>
            </a:extLst>
          </p:cNvPr>
          <p:cNvPicPr>
            <a:picLocks noGrp="1" noChangeAspect="1"/>
          </p:cNvPicPr>
          <p:nvPr>
            <p:ph idx="1"/>
          </p:nvPr>
        </p:nvPicPr>
        <p:blipFill>
          <a:blip r:embed="rId2"/>
          <a:stretch>
            <a:fillRect/>
          </a:stretch>
        </p:blipFill>
        <p:spPr>
          <a:xfrm>
            <a:off x="4945996" y="1690688"/>
            <a:ext cx="7246004" cy="4351338"/>
          </a:xfrm>
        </p:spPr>
      </p:pic>
      <p:pic>
        <p:nvPicPr>
          <p:cNvPr id="7" name="Picture 6" descr="Table&#10;&#10;Description automatically generated with low confidence">
            <a:extLst>
              <a:ext uri="{FF2B5EF4-FFF2-40B4-BE49-F238E27FC236}">
                <a16:creationId xmlns:a16="http://schemas.microsoft.com/office/drawing/2014/main" id="{FC54E819-A467-EB44-BC47-E69BF4DF8AF7}"/>
              </a:ext>
            </a:extLst>
          </p:cNvPr>
          <p:cNvPicPr>
            <a:picLocks noChangeAspect="1"/>
          </p:cNvPicPr>
          <p:nvPr/>
        </p:nvPicPr>
        <p:blipFill>
          <a:blip r:embed="rId3"/>
          <a:stretch>
            <a:fillRect/>
          </a:stretch>
        </p:blipFill>
        <p:spPr>
          <a:xfrm>
            <a:off x="382004" y="4407692"/>
            <a:ext cx="4562826" cy="1325564"/>
          </a:xfrm>
          <a:prstGeom prst="rect">
            <a:avLst/>
          </a:prstGeom>
        </p:spPr>
      </p:pic>
      <p:sp>
        <p:nvSpPr>
          <p:cNvPr id="8" name="Rectangle 7">
            <a:extLst>
              <a:ext uri="{FF2B5EF4-FFF2-40B4-BE49-F238E27FC236}">
                <a16:creationId xmlns:a16="http://schemas.microsoft.com/office/drawing/2014/main" id="{E5FCD98B-8F93-DE4A-A762-CDBBB9B3D48C}"/>
              </a:ext>
            </a:extLst>
          </p:cNvPr>
          <p:cNvSpPr/>
          <p:nvPr/>
        </p:nvSpPr>
        <p:spPr>
          <a:xfrm>
            <a:off x="382004" y="4407693"/>
            <a:ext cx="4562826" cy="1325563"/>
          </a:xfrm>
          <a:prstGeom prst="rect">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3BBE7F8-0B3D-E648-93D2-2104C7E81903}"/>
              </a:ext>
            </a:extLst>
          </p:cNvPr>
          <p:cNvSpPr txBox="1"/>
          <p:nvPr/>
        </p:nvSpPr>
        <p:spPr>
          <a:xfrm>
            <a:off x="382004" y="1800225"/>
            <a:ext cx="4562826" cy="2554545"/>
          </a:xfrm>
          <a:prstGeom prst="rect">
            <a:avLst/>
          </a:prstGeom>
          <a:noFill/>
        </p:spPr>
        <p:txBody>
          <a:bodyPr wrap="square" rtlCol="0">
            <a:spAutoFit/>
          </a:bodyPr>
          <a:lstStyle/>
          <a:p>
            <a:pPr marL="342900" indent="-342900">
              <a:buFont typeface="Arial" panose="020B0604020202020204" pitchFamily="34" charset="0"/>
              <a:buChar char="•"/>
            </a:pPr>
            <a:r>
              <a:rPr lang="en-US" sz="2000" dirty="0"/>
              <a:t>Over here you can see all the groups in the World Cup</a:t>
            </a:r>
          </a:p>
          <a:p>
            <a:pPr marL="342900" indent="-342900">
              <a:buFont typeface="Arial" panose="020B0604020202020204" pitchFamily="34" charset="0"/>
              <a:buChar char="•"/>
            </a:pPr>
            <a:r>
              <a:rPr lang="en-US" sz="2000" dirty="0"/>
              <a:t>A table represents each group. Every row is a team</a:t>
            </a:r>
          </a:p>
          <a:p>
            <a:pPr marL="800100" lvl="1" indent="-342900">
              <a:buFont typeface="Arial" panose="020B0604020202020204" pitchFamily="34" charset="0"/>
              <a:buChar char="•"/>
            </a:pPr>
            <a:r>
              <a:rPr lang="en-US" sz="2000" dirty="0"/>
              <a:t>There are columns for the team’s name, wins, draws, losses, goals against, goals for, goal difference, and points</a:t>
            </a:r>
          </a:p>
        </p:txBody>
      </p:sp>
      <p:cxnSp>
        <p:nvCxnSpPr>
          <p:cNvPr id="11" name="Elbow Connector 10">
            <a:extLst>
              <a:ext uri="{FF2B5EF4-FFF2-40B4-BE49-F238E27FC236}">
                <a16:creationId xmlns:a16="http://schemas.microsoft.com/office/drawing/2014/main" id="{C8C6F8CE-F781-A249-8D4F-F055D9767810}"/>
              </a:ext>
            </a:extLst>
          </p:cNvPr>
          <p:cNvCxnSpPr>
            <a:cxnSpLocks/>
          </p:cNvCxnSpPr>
          <p:nvPr/>
        </p:nvCxnSpPr>
        <p:spPr>
          <a:xfrm rot="5400000">
            <a:off x="4857334" y="3371434"/>
            <a:ext cx="2102452" cy="1927456"/>
          </a:xfrm>
          <a:prstGeom prst="bentConnector3">
            <a:avLst>
              <a:gd name="adj1" fmla="val 99608"/>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799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0208C-89EF-2C45-84E7-94122CBEF9AB}"/>
              </a:ext>
            </a:extLst>
          </p:cNvPr>
          <p:cNvSpPr>
            <a:spLocks noGrp="1"/>
          </p:cNvSpPr>
          <p:nvPr>
            <p:ph type="title"/>
          </p:nvPr>
        </p:nvSpPr>
        <p:spPr/>
        <p:txBody>
          <a:bodyPr/>
          <a:lstStyle/>
          <a:p>
            <a:pPr algn="ctr"/>
            <a:r>
              <a:rPr lang="en-US" b="1" dirty="0"/>
              <a:t>Groups Stage Continued…</a:t>
            </a:r>
          </a:p>
        </p:txBody>
      </p:sp>
      <p:pic>
        <p:nvPicPr>
          <p:cNvPr id="5" name="Content Placeholder 4" descr="Graphical user interface, text, application&#10;&#10;Description automatically generated">
            <a:extLst>
              <a:ext uri="{FF2B5EF4-FFF2-40B4-BE49-F238E27FC236}">
                <a16:creationId xmlns:a16="http://schemas.microsoft.com/office/drawing/2014/main" id="{1945E20D-79CA-474D-A357-B21BE5AEDD1D}"/>
              </a:ext>
            </a:extLst>
          </p:cNvPr>
          <p:cNvPicPr>
            <a:picLocks noGrp="1" noChangeAspect="1"/>
          </p:cNvPicPr>
          <p:nvPr>
            <p:ph idx="1"/>
          </p:nvPr>
        </p:nvPicPr>
        <p:blipFill>
          <a:blip r:embed="rId2"/>
          <a:stretch>
            <a:fillRect/>
          </a:stretch>
        </p:blipFill>
        <p:spPr>
          <a:xfrm>
            <a:off x="6251741" y="1856866"/>
            <a:ext cx="5687846" cy="1700722"/>
          </a:xfrm>
        </p:spPr>
      </p:pic>
      <p:sp>
        <p:nvSpPr>
          <p:cNvPr id="6" name="TextBox 5">
            <a:extLst>
              <a:ext uri="{FF2B5EF4-FFF2-40B4-BE49-F238E27FC236}">
                <a16:creationId xmlns:a16="http://schemas.microsoft.com/office/drawing/2014/main" id="{09A80B28-175F-A04A-9AC8-ECD643F5C582}"/>
              </a:ext>
            </a:extLst>
          </p:cNvPr>
          <p:cNvSpPr txBox="1"/>
          <p:nvPr/>
        </p:nvSpPr>
        <p:spPr>
          <a:xfrm>
            <a:off x="457200" y="2151727"/>
            <a:ext cx="5794541"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On the top of the top of every group there’s a button bar with flags.</a:t>
            </a:r>
          </a:p>
          <a:p>
            <a:pPr marL="285750" indent="-285750">
              <a:buFont typeface="Arial" panose="020B0604020202020204" pitchFamily="34" charset="0"/>
              <a:buChar char="•"/>
            </a:pPr>
            <a:r>
              <a:rPr lang="en-US" sz="2000" dirty="0"/>
              <a:t>If you hover over a flag, you will see some information about that team.</a:t>
            </a:r>
          </a:p>
          <a:p>
            <a:pPr marL="285750" indent="-285750">
              <a:buFont typeface="Arial" panose="020B0604020202020204" pitchFamily="34" charset="0"/>
              <a:buChar char="•"/>
            </a:pPr>
            <a:r>
              <a:rPr lang="en-US" sz="2000" dirty="0"/>
              <a:t>If you click on a flag, a window displaying all the games a team has played will appear </a:t>
            </a:r>
          </a:p>
          <a:p>
            <a:pPr marL="285750" indent="-285750">
              <a:buFont typeface="Arial" panose="020B0604020202020204" pitchFamily="34" charset="0"/>
              <a:buChar char="•"/>
            </a:pPr>
            <a:r>
              <a:rPr lang="en-US" sz="2000" dirty="0"/>
              <a:t>The two teams with the highest number of points in each group will advance to the knockout stage.</a:t>
            </a:r>
          </a:p>
        </p:txBody>
      </p:sp>
      <p:pic>
        <p:nvPicPr>
          <p:cNvPr id="8" name="Picture 7" descr="Graphical user interface, application&#10;&#10;Description automatically generated">
            <a:extLst>
              <a:ext uri="{FF2B5EF4-FFF2-40B4-BE49-F238E27FC236}">
                <a16:creationId xmlns:a16="http://schemas.microsoft.com/office/drawing/2014/main" id="{903EEFB3-AEE7-5D4D-A60D-CD7AD3EFD25B}"/>
              </a:ext>
            </a:extLst>
          </p:cNvPr>
          <p:cNvPicPr>
            <a:picLocks noChangeAspect="1"/>
          </p:cNvPicPr>
          <p:nvPr/>
        </p:nvPicPr>
        <p:blipFill>
          <a:blip r:embed="rId3"/>
          <a:stretch>
            <a:fillRect/>
          </a:stretch>
        </p:blipFill>
        <p:spPr>
          <a:xfrm>
            <a:off x="7988810" y="3429000"/>
            <a:ext cx="3236402" cy="2848412"/>
          </a:xfrm>
          <a:prstGeom prst="rect">
            <a:avLst/>
          </a:prstGeom>
        </p:spPr>
      </p:pic>
      <p:cxnSp>
        <p:nvCxnSpPr>
          <p:cNvPr id="10" name="Elbow Connector 9">
            <a:extLst>
              <a:ext uri="{FF2B5EF4-FFF2-40B4-BE49-F238E27FC236}">
                <a16:creationId xmlns:a16="http://schemas.microsoft.com/office/drawing/2014/main" id="{C21054B1-24DD-5046-BB44-56580326E4D5}"/>
              </a:ext>
            </a:extLst>
          </p:cNvPr>
          <p:cNvCxnSpPr>
            <a:cxnSpLocks/>
          </p:cNvCxnSpPr>
          <p:nvPr/>
        </p:nvCxnSpPr>
        <p:spPr>
          <a:xfrm rot="16200000" flipH="1">
            <a:off x="6764862" y="3193526"/>
            <a:ext cx="2731252" cy="773324"/>
          </a:xfrm>
          <a:prstGeom prst="bentConnector3">
            <a:avLst>
              <a:gd name="adj1" fmla="val 99903"/>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364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E2AFD-5208-4540-ABB3-2FC011D860D9}"/>
              </a:ext>
            </a:extLst>
          </p:cNvPr>
          <p:cNvSpPr>
            <a:spLocks noGrp="1"/>
          </p:cNvSpPr>
          <p:nvPr>
            <p:ph type="title"/>
          </p:nvPr>
        </p:nvSpPr>
        <p:spPr/>
        <p:txBody>
          <a:bodyPr/>
          <a:lstStyle/>
          <a:p>
            <a:pPr algn="ctr"/>
            <a:r>
              <a:rPr lang="en-US" b="1" dirty="0"/>
              <a:t>Knockout Pane</a:t>
            </a:r>
          </a:p>
        </p:txBody>
      </p:sp>
      <p:pic>
        <p:nvPicPr>
          <p:cNvPr id="5" name="Content Placeholder 4" descr="A picture containing text, green&#10;&#10;Description automatically generated">
            <a:extLst>
              <a:ext uri="{FF2B5EF4-FFF2-40B4-BE49-F238E27FC236}">
                <a16:creationId xmlns:a16="http://schemas.microsoft.com/office/drawing/2014/main" id="{11D60955-3BF2-3B4E-A9D5-80659E5C3846}"/>
              </a:ext>
            </a:extLst>
          </p:cNvPr>
          <p:cNvPicPr>
            <a:picLocks noGrp="1" noChangeAspect="1"/>
          </p:cNvPicPr>
          <p:nvPr>
            <p:ph idx="1"/>
          </p:nvPr>
        </p:nvPicPr>
        <p:blipFill>
          <a:blip r:embed="rId2"/>
          <a:stretch>
            <a:fillRect/>
          </a:stretch>
        </p:blipFill>
        <p:spPr>
          <a:xfrm>
            <a:off x="4945995" y="2506662"/>
            <a:ext cx="7246004" cy="4351338"/>
          </a:xfrm>
        </p:spPr>
      </p:pic>
      <p:sp>
        <p:nvSpPr>
          <p:cNvPr id="6" name="TextBox 5">
            <a:extLst>
              <a:ext uri="{FF2B5EF4-FFF2-40B4-BE49-F238E27FC236}">
                <a16:creationId xmlns:a16="http://schemas.microsoft.com/office/drawing/2014/main" id="{BA1FFF64-8435-3947-B77D-CE6E1DE9962F}"/>
              </a:ext>
            </a:extLst>
          </p:cNvPr>
          <p:cNvSpPr txBox="1"/>
          <p:nvPr/>
        </p:nvSpPr>
        <p:spPr>
          <a:xfrm>
            <a:off x="1" y="1690688"/>
            <a:ext cx="5069304" cy="2554545"/>
          </a:xfrm>
          <a:prstGeom prst="rect">
            <a:avLst/>
          </a:prstGeom>
          <a:noFill/>
        </p:spPr>
        <p:txBody>
          <a:bodyPr wrap="square" rtlCol="0">
            <a:spAutoFit/>
          </a:bodyPr>
          <a:lstStyle/>
          <a:p>
            <a:pPr marL="285750" indent="-285750">
              <a:buFont typeface="Arial" panose="020B0604020202020204" pitchFamily="34" charset="0"/>
              <a:buChar char="•"/>
            </a:pPr>
            <a:r>
              <a:rPr lang="en-US" sz="2000" dirty="0"/>
              <a:t>Unlike the other sections of the application, view each game one round at a time</a:t>
            </a:r>
          </a:p>
          <a:p>
            <a:pPr marL="285750" indent="-285750">
              <a:buFont typeface="Arial" panose="020B0604020202020204" pitchFamily="34" charset="0"/>
              <a:buChar char="•"/>
            </a:pPr>
            <a:r>
              <a:rPr lang="en-US" sz="2000" dirty="0"/>
              <a:t>At first the bracket will be empty, and the first round slots will indicate where each of the group winners go</a:t>
            </a:r>
          </a:p>
          <a:p>
            <a:pPr marL="285750" indent="-285750">
              <a:buFont typeface="Arial" panose="020B0604020202020204" pitchFamily="34" charset="0"/>
              <a:buChar char="•"/>
            </a:pPr>
            <a:r>
              <a:rPr lang="en-US" sz="2000" dirty="0"/>
              <a:t>If you don’t want to simulate each round one by one, you can simply hit “Display All Rounds” to see the results of the World Cup</a:t>
            </a:r>
          </a:p>
        </p:txBody>
      </p:sp>
      <p:pic>
        <p:nvPicPr>
          <p:cNvPr id="8" name="Picture 7" descr="Graphical user interface, text, application, chat or text message&#10;&#10;Description automatically generated">
            <a:extLst>
              <a:ext uri="{FF2B5EF4-FFF2-40B4-BE49-F238E27FC236}">
                <a16:creationId xmlns:a16="http://schemas.microsoft.com/office/drawing/2014/main" id="{0F0A806B-6365-F141-AB7D-B52F507A71AD}"/>
              </a:ext>
            </a:extLst>
          </p:cNvPr>
          <p:cNvPicPr>
            <a:picLocks noChangeAspect="1"/>
          </p:cNvPicPr>
          <p:nvPr/>
        </p:nvPicPr>
        <p:blipFill>
          <a:blip r:embed="rId3"/>
          <a:stretch>
            <a:fillRect/>
          </a:stretch>
        </p:blipFill>
        <p:spPr>
          <a:xfrm>
            <a:off x="5188952" y="1516062"/>
            <a:ext cx="6045200" cy="990600"/>
          </a:xfrm>
          <a:prstGeom prst="rect">
            <a:avLst/>
          </a:prstGeom>
        </p:spPr>
      </p:pic>
      <p:pic>
        <p:nvPicPr>
          <p:cNvPr id="10" name="Picture 9" descr="Graphical user interface, text, application, chat or text message&#10;&#10;Description automatically generated">
            <a:extLst>
              <a:ext uri="{FF2B5EF4-FFF2-40B4-BE49-F238E27FC236}">
                <a16:creationId xmlns:a16="http://schemas.microsoft.com/office/drawing/2014/main" id="{FD08B81B-415D-A448-A077-0DBAC07581E2}"/>
              </a:ext>
            </a:extLst>
          </p:cNvPr>
          <p:cNvPicPr>
            <a:picLocks noChangeAspect="1"/>
          </p:cNvPicPr>
          <p:nvPr/>
        </p:nvPicPr>
        <p:blipFill>
          <a:blip r:embed="rId4"/>
          <a:stretch>
            <a:fillRect/>
          </a:stretch>
        </p:blipFill>
        <p:spPr>
          <a:xfrm>
            <a:off x="2951748" y="4746416"/>
            <a:ext cx="1498600" cy="1346200"/>
          </a:xfrm>
          <a:prstGeom prst="rect">
            <a:avLst/>
          </a:prstGeom>
        </p:spPr>
      </p:pic>
      <p:cxnSp>
        <p:nvCxnSpPr>
          <p:cNvPr id="15" name="Straight Arrow Connector 14">
            <a:extLst>
              <a:ext uri="{FF2B5EF4-FFF2-40B4-BE49-F238E27FC236}">
                <a16:creationId xmlns:a16="http://schemas.microsoft.com/office/drawing/2014/main" id="{3844A8D0-4098-6842-A09C-B79DF266ADF3}"/>
              </a:ext>
            </a:extLst>
          </p:cNvPr>
          <p:cNvCxnSpPr>
            <a:cxnSpLocks/>
            <a:endCxn id="5" idx="0"/>
          </p:cNvCxnSpPr>
          <p:nvPr/>
        </p:nvCxnSpPr>
        <p:spPr>
          <a:xfrm flipV="1">
            <a:off x="8568997" y="2506662"/>
            <a:ext cx="0" cy="59961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F401A6A7-DD1C-FE4D-9FBB-A4BB4DAC7EB3}"/>
              </a:ext>
            </a:extLst>
          </p:cNvPr>
          <p:cNvCxnSpPr>
            <a:cxnSpLocks/>
          </p:cNvCxnSpPr>
          <p:nvPr/>
        </p:nvCxnSpPr>
        <p:spPr>
          <a:xfrm rot="5400000">
            <a:off x="4390152" y="4121211"/>
            <a:ext cx="1566582" cy="1446185"/>
          </a:xfrm>
          <a:prstGeom prst="bentConnector3">
            <a:avLst>
              <a:gd name="adj1" fmla="val 100215"/>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3749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TotalTime>
  <Words>984</Words>
  <Application>Microsoft Macintosh PowerPoint</Application>
  <PresentationFormat>Widescreen</PresentationFormat>
  <Paragraphs>52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World Cup Simulator</vt:lpstr>
      <vt:lpstr>World Cup Backstory</vt:lpstr>
      <vt:lpstr>Backstory continued…</vt:lpstr>
      <vt:lpstr>Starting the Simulator</vt:lpstr>
      <vt:lpstr>Teams Tab</vt:lpstr>
      <vt:lpstr>Teams Tab Continued</vt:lpstr>
      <vt:lpstr>Groups Tab</vt:lpstr>
      <vt:lpstr>Groups Stage Continued…</vt:lpstr>
      <vt:lpstr>Knockout Pane</vt:lpstr>
      <vt:lpstr>Knockout Pane Continued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Cup Simulator</dc:title>
  <dc:creator>Liberzon, Ariel</dc:creator>
  <cp:lastModifiedBy>Liberzon, Ariel</cp:lastModifiedBy>
  <cp:revision>9</cp:revision>
  <dcterms:created xsi:type="dcterms:W3CDTF">2021-05-04T20:45:17Z</dcterms:created>
  <dcterms:modified xsi:type="dcterms:W3CDTF">2021-05-05T02:20:51Z</dcterms:modified>
</cp:coreProperties>
</file>

<file path=docProps/thumbnail.jpeg>
</file>